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73" r:id="rId2"/>
    <p:sldMasterId id="2147483661" r:id="rId3"/>
    <p:sldMasterId id="2147483685" r:id="rId4"/>
  </p:sldMasterIdLst>
  <p:notesMasterIdLst>
    <p:notesMasterId r:id="rId33"/>
  </p:notesMasterIdLst>
  <p:sldIdLst>
    <p:sldId id="278" r:id="rId5"/>
    <p:sldId id="258" r:id="rId6"/>
    <p:sldId id="281" r:id="rId7"/>
    <p:sldId id="285" r:id="rId8"/>
    <p:sldId id="321" r:id="rId9"/>
    <p:sldId id="296" r:id="rId10"/>
    <p:sldId id="322" r:id="rId11"/>
    <p:sldId id="323" r:id="rId12"/>
    <p:sldId id="297" r:id="rId13"/>
    <p:sldId id="298" r:id="rId14"/>
    <p:sldId id="299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15" r:id="rId24"/>
    <p:sldId id="316" r:id="rId25"/>
    <p:sldId id="317" r:id="rId26"/>
    <p:sldId id="318" r:id="rId27"/>
    <p:sldId id="319" r:id="rId28"/>
    <p:sldId id="320" r:id="rId29"/>
    <p:sldId id="332" r:id="rId30"/>
    <p:sldId id="295" r:id="rId31"/>
    <p:sldId id="277" r:id="rId32"/>
  </p:sldIdLst>
  <p:sldSz cx="9144000" cy="5148263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Gotham HTF Light" pitchFamily="50" charset="0"/>
      <p:regular r:id="rId38"/>
      <p:italic r:id="rId39"/>
    </p:embeddedFont>
    <p:embeddedFont>
      <p:font typeface="Roboto Light" panose="02000000000000000000" pitchFamily="2" charset="0"/>
      <p:regular r:id="rId40"/>
      <p:italic r:id="rId41"/>
    </p:embeddedFont>
    <p:embeddedFont>
      <p:font typeface="Gotham HTF Book" pitchFamily="2" charset="0"/>
      <p:regular r:id="rId42"/>
      <p:italic r:id="rId43"/>
    </p:embeddedFont>
    <p:embeddedFont>
      <p:font typeface="Wingdings 2" panose="05020102010507070707" pitchFamily="18" charset="2"/>
      <p:regular r:id="rId44"/>
    </p:embeddedFont>
    <p:embeddedFont>
      <p:font typeface="Gotham HTF Medium" pitchFamily="2" charset="0"/>
      <p:regular r:id="rId45"/>
    </p:embeddedFont>
    <p:embeddedFont>
      <p:font typeface="ＭＳ Ｐゴシック" panose="020B0600070205080204" pitchFamily="34" charset="-128"/>
      <p:regular r:id="rId46"/>
    </p:embeddedFont>
    <p:embeddedFont>
      <p:font typeface="Gotham HTF" pitchFamily="50" charset="0"/>
      <p:bold r:id="rId47"/>
      <p:boldItalic r:id="rId48"/>
    </p:embeddedFont>
    <p:embeddedFont>
      <p:font typeface="Candara" panose="020E050203030302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419" userDrawn="1">
          <p15:clr>
            <a:srgbClr val="A4A3A4"/>
          </p15:clr>
        </p15:guide>
        <p15:guide id="4" orient="horz" pos="2869" userDrawn="1">
          <p15:clr>
            <a:srgbClr val="A4A3A4"/>
          </p15:clr>
        </p15:guide>
        <p15:guide id="5" pos="2767" userDrawn="1">
          <p15:clr>
            <a:srgbClr val="A4A3A4"/>
          </p15:clr>
        </p15:guide>
        <p15:guide id="6" pos="2993" userDrawn="1">
          <p15:clr>
            <a:srgbClr val="A4A3A4"/>
          </p15:clr>
        </p15:guide>
        <p15:guide id="7" orient="horz" pos="1622" userDrawn="1">
          <p15:clr>
            <a:srgbClr val="A4A3A4"/>
          </p15:clr>
        </p15:guide>
        <p15:guide id="8" pos="589" userDrawn="1">
          <p15:clr>
            <a:srgbClr val="A4A3A4"/>
          </p15:clr>
        </p15:guide>
        <p15:guide id="9" pos="5171" userDrawn="1">
          <p15:clr>
            <a:srgbClr val="A4A3A4"/>
          </p15:clr>
        </p15:guide>
        <p15:guide id="10" orient="horz" pos="6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797979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786" y="90"/>
      </p:cViewPr>
      <p:guideLst>
        <p:guide pos="2880"/>
        <p:guide orient="horz" pos="419"/>
        <p:guide orient="horz" pos="2869"/>
        <p:guide pos="2767"/>
        <p:guide pos="2993"/>
        <p:guide orient="horz" pos="1622"/>
        <p:guide pos="589"/>
        <p:guide pos="5171"/>
        <p:guide orient="horz" pos="6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1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925"/>
            <a:ext cx="2057400" cy="329751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925"/>
            <a:ext cx="6019800" cy="32975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30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A9DD7-D9CF-45C9-8657-D11E0580E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963"/>
            <a:ext cx="6858000" cy="179228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5B745D-D856-401D-9F9E-852D967E8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3513"/>
            <a:ext cx="6858000" cy="1243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F3EEFF-A226-47B1-BD37-C09AF819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FE1A48-2E4F-4452-B93C-DEA8AF91E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4860F9-352D-4296-A52E-76CD5DBA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559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291B9-F084-42FB-A122-8D3A71B6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51FC8E-B572-43BA-92DE-B7DD2C9C0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F4F692-DCD0-45CF-A6C0-FFB413851F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107D68-671D-4746-A5D5-DC89AAB5B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C1578C-3D53-4F88-8720-1C4946BB6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96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19585-7025-4F78-8BB4-8E5A4ED12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15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F17F2F-4DED-4FE9-B289-51F151ABA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4875"/>
            <a:ext cx="7886700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0BB06B-BD52-4751-817C-BDF55E81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708EEE-254E-482C-A253-666DF280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037624-CCD9-43BC-BC57-DC2CC402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3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18E71-BCAF-4F3D-9EC0-B63D4EB66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E229E7-7546-4699-9757-9EF9E02F1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FB2AAF-477A-4085-B2DE-16F233E2B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35365B-3051-4C7A-87E3-7450BDA4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8C3641-5A7D-43B3-9B62-595CC762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7D9996-2155-45D0-B555-00C966E10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115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5C855D-6B1D-4CDC-85F5-2242F3FA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88B233-B1FE-42EE-9409-E0C1AD9F6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2063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77F954-9320-432E-9994-3C8CC362F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81188"/>
            <a:ext cx="3868737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EE5D6A2-EDEA-4DDE-BA2E-608AE1E41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2063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22A477D-1F9F-4A6E-8A1B-77C82B48B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81188"/>
            <a:ext cx="3887788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95B4D03-F211-48ED-9026-B3289A99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A67EEDD-F4B1-4FE0-8D08-7737459C4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714D98-26AA-4D21-8A1C-15A3ADAC7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169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6CE0E-1912-4DBA-8338-48419AB1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2F53071-FE3D-4BAA-B4DB-4B067F9B7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5D38D02-52E8-4A4B-BDE0-04A1684F8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A7AA6D0-D4F6-4C20-8018-45654FC9A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376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B30C56C-47BC-44A4-91F4-CB4D21EBA5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714D74B-ED88-4351-98FD-A466CBFC5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D2CBF2C-6B19-4CDE-8504-C12BD29FA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242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47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1C1B0-FC07-4D11-A8DA-74E17225F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DB7EDA-3CF3-4496-BF47-5CAF4C851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311141-5ADA-4121-A2ED-87C9203D0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0124AB-529B-4948-A35E-E0C2879CB2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5AA809-CF3C-4B54-9845-8E9E29FA4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8823F1-B3E1-4B9F-B7D0-868B73C17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241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86CD2-CECF-431E-82AB-9BD1C5F18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E834CD0-C896-490B-8672-720D65BF2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D90119-1BA3-45B2-AD7D-6454F9505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6049D7-AACB-4F5C-BEBD-6D04FCCFFA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1C512CA-9ED4-4AB3-B5F5-EF083872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3A92BE-21FF-4E1B-9F1A-01EB140D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328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A01B7-9279-42FC-BCF0-3ED3480FD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B67BB4-0BDC-4C29-B799-C47479BA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0BEAFC-B866-4EF6-9F64-5A156567C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D96A62-A9D9-4DBA-900A-89A3F6DE2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71A10F-3854-4603-9F4D-55FEC1F4D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706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C6411C-4480-40A1-8143-1256C18FD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624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823C22-0194-45EF-8289-A9663D868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62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836CB5-B988-40C4-971F-ED9693CA97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45A8E7-E1DF-4C6D-A104-BE31E0A4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4FAB0D-99A3-426C-9EDB-4681AC02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5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4658F-B141-437F-AB8D-09E72F6A2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963"/>
            <a:ext cx="6858000" cy="179228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B3ED40-A870-4991-B329-D11EAD2EF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3513"/>
            <a:ext cx="6858000" cy="1243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E87F8F-0819-444E-91B4-8B7EF036B3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AF45D6-FF9B-4EBA-903A-FD633A056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B5F219-7533-4F85-985C-C6A94E68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913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59D647-4D7C-4ED7-9E90-91326599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047722-7D46-46A0-96CE-3D863D3A3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4CBBD3-A7CE-4ED9-BDE8-8D7D4DC261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A4054A-E9B8-4787-98FC-ADBEF905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F222B2-AB27-4462-996F-CF772168B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5287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1321B-1158-4E1C-983A-443BF749D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15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183115-7820-43E3-ABE6-253A12F53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4875"/>
            <a:ext cx="7886700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41DA23-CFF7-48B4-9AA9-A597C4DD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430459-2D8A-4255-826C-6708C6D77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57BD04-1B86-4570-A90F-E78F8A3A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1509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79CAB-1127-4FF4-91B2-397907B95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BD48DD-62DF-4347-9C92-85B18E8E6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D028A0-8FF2-4E21-8DCA-70FD9AFA7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A0173B-A7A8-404F-9A9E-53E0B936AA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4E5320-E946-4BBD-99EC-7294D232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0B215D-8709-479A-9C13-DF0047F6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18979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96483-CCEA-4533-AC70-EA1761561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72675F-AFA3-47A1-9C20-20DEF3AAC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2063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89BB46-30CF-4276-9BAA-18B48EB14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81188"/>
            <a:ext cx="3868737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4627FC9-F1D9-49D1-8E77-25D7095B6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2063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D67A031-9153-422C-85E1-02E552C10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81188"/>
            <a:ext cx="3887788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D8D7DC3-5A1F-41D7-ADDE-81D5B029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C909A52-4825-4FB8-A7FF-C19E001A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F22AF45-8448-4540-834F-21BA4C659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9025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7E9D8-8A38-45AB-8664-266D6A8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08BD659-51DC-4D49-A3AE-E53530072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4A05C1E-393D-4CB3-912C-81D4FDDDA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1FD4159-CC7F-49F8-8B35-DEBE40363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133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42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61F0C59-4829-4703-8B99-0A0AA9FDD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8B82850-4109-417E-922F-262D60780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EAACFC-A0E1-44F2-A766-FDA4BA8F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1308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D4D14-EFAB-4A93-BF70-A353F1EED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674253-F268-45DD-A128-B09D7315A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E32F35-E006-4D26-B312-DD7EF9C91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955B042-5497-40F1-BB9E-445AEA715F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294A03-AA01-4AEC-8325-26C1C7252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E6B7AE0-22CC-4619-AA33-49B846FC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47737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C1819-A6F2-46DE-828B-EEFDDAF5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E625F49-CAC5-45D2-BD99-40BE70DB8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08B225-F754-4DC8-803D-599BCE99D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94BD8C-69AE-4D73-96A9-62CA867684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326E60-85DB-47DB-B742-2D726F812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7DC4E4-88E1-4051-82E0-E20B28A73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7552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70998-7A4A-422E-85FF-922D20DB5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5EFB78-F553-44CD-832B-EDD6C7C0F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7E4F59-656F-406B-9DE4-907543EC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276A2D-0F60-405A-9893-ED0EB504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4C1944-3A41-4B4F-93EC-C1D916DFB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8881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44E696-C31D-4BAC-9B10-4A2C7A9A0E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624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78ED9B4-0909-4998-883A-FE1FB70D5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62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CAB9C5-3BC5-4D56-9695-C26A7B995C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ABCAB5-8899-4509-9348-76257C3FB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5A0E0A-C59E-47AF-B265-E6FBC017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5020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76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067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401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029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2401"/>
            <a:ext cx="4041775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2667"/>
            <a:ext cx="4041775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38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39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55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203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978"/>
            <a:ext cx="3008313" cy="87234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7323"/>
            <a:ext cx="3008313" cy="3521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72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2"/>
            <a:ext cx="5486400" cy="60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274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753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925"/>
            <a:ext cx="2057400" cy="329751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925"/>
            <a:ext cx="6019800" cy="32975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196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93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2401"/>
            <a:ext cx="4041775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2667"/>
            <a:ext cx="4041775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8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978"/>
            <a:ext cx="3008313" cy="87234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7323"/>
            <a:ext cx="3008313" cy="3521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1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2"/>
            <a:ext cx="5486400" cy="60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0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sv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A6305AD4-F358-4AE8-95B5-3736AECBA68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DC2EC77-C1FC-4473-9C2F-067493BD8180}"/>
              </a:ext>
            </a:extLst>
          </p:cNvPr>
          <p:cNvSpPr/>
          <p:nvPr userDrawn="1"/>
        </p:nvSpPr>
        <p:spPr>
          <a:xfrm>
            <a:off x="1057072" y="1342417"/>
            <a:ext cx="207524" cy="214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48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A497BF37-CAFB-432D-BEFA-817B9E62906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F9D17401-8FD0-432C-8F29-BCDEA2FF3CE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41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C8C8B634-BB75-4BA8-BD12-702FA46B2F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6F028E87-5DB9-4270-85A3-E2887994CABB}"/>
              </a:ext>
            </a:extLst>
          </p:cNvPr>
          <p:cNvSpPr/>
          <p:nvPr userDrawn="1"/>
        </p:nvSpPr>
        <p:spPr>
          <a:xfrm>
            <a:off x="771728" y="1219200"/>
            <a:ext cx="940340" cy="4539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39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yle.tidyverse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@astermanuelg/blurred-lines-is-ruby-an-interpreted-language-2d3d6bca3d37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nN8seMm7UI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outu.be/vVe648dJOdI" TargetMode="External"/><Relationship Id="rId4" Type="http://schemas.openxmlformats.org/officeDocument/2006/relationships/hyperlink" Target="https://youtu.be/tCYSce6l8gA?list=PLQY2H8rRoyvwLbzbnKJ59NkZvQAW9wLbx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hyperlink" Target="https://style.tidyverse.org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655" y="2215502"/>
            <a:ext cx="2648691" cy="71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5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dirty="0" smtClean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Google </a:t>
            </a:r>
            <a:r>
              <a:rPr lang="pt-BR" dirty="0" err="1" smtClean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Colaboratory</a:t>
            </a:r>
            <a:r>
              <a:rPr lang="pt-BR" dirty="0" smtClean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(</a:t>
            </a:r>
            <a:r>
              <a:rPr lang="pt-BR" dirty="0" err="1" smtClean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Colab</a:t>
            </a:r>
            <a:r>
              <a:rPr lang="pt-BR" dirty="0" smtClean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)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25129C2-7A85-472F-A57D-5B55507E48CC}"/>
              </a:ext>
            </a:extLst>
          </p:cNvPr>
          <p:cNvSpPr txBox="1"/>
          <p:nvPr/>
        </p:nvSpPr>
        <p:spPr>
          <a:xfrm>
            <a:off x="936052" y="925105"/>
            <a:ext cx="7272911" cy="1301447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É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 ferramenta notebook do 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Google.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Possibilita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 uso de </a:t>
            </a:r>
            <a:r>
              <a:rPr lang="pt-BR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GPU`s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e </a:t>
            </a:r>
            <a:r>
              <a:rPr lang="pt-BR" sz="13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TPU`s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.</a:t>
            </a:r>
            <a:endParaRPr lang="pt-BR" sz="13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Facilidade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na integração com Google Drive e </a:t>
            </a:r>
            <a:r>
              <a:rPr lang="pt-BR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BigQuery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. 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34" y="2327457"/>
            <a:ext cx="6606745" cy="186617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CaixaDeTexto 6"/>
          <p:cNvSpPr txBox="1"/>
          <p:nvPr/>
        </p:nvSpPr>
        <p:spPr>
          <a:xfrm>
            <a:off x="1854810" y="4491779"/>
            <a:ext cx="4724666" cy="2923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45720" algn="just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r>
              <a:rPr lang="pt-BR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Colab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: </a:t>
            </a:r>
            <a:r>
              <a:rPr lang="pt-BR" sz="1300" dirty="0" smtClean="0">
                <a:hlinkClick r:id="rId3"/>
              </a:rPr>
              <a:t>https</a:t>
            </a:r>
            <a:r>
              <a:rPr lang="pt-BR" sz="1300" dirty="0">
                <a:hlinkClick r:id="rId3"/>
              </a:rPr>
              <a:t>://</a:t>
            </a:r>
            <a:r>
              <a:rPr lang="pt-BR" sz="1300" dirty="0" smtClean="0">
                <a:hlinkClick r:id="rId3"/>
              </a:rPr>
              <a:t>colab.research.google.com/notebooks/intro.ipynb</a:t>
            </a:r>
            <a:endParaRPr kumimoji="0" lang="pt-BR" sz="13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5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i="1" dirty="0" smtClean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Python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Light"/>
              </a:rPr>
              <a:t>: introdução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pic>
        <p:nvPicPr>
          <p:cNvPr id="7" name="Picture 4" descr="Resultado de imagem para python symbo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689" y="37904"/>
            <a:ext cx="1405069" cy="140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6231BC9B-F552-444A-A0E9-FFCBDF952CC0}"/>
              </a:ext>
            </a:extLst>
          </p:cNvPr>
          <p:cNvSpPr txBox="1"/>
          <p:nvPr/>
        </p:nvSpPr>
        <p:spPr>
          <a:xfrm>
            <a:off x="936052" y="1105942"/>
            <a:ext cx="7272911" cy="205549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Surgiu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em 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1991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como uma linguagem 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interpretada.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É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bastante adotada devido sua facilidade de 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leitura, simplicidade e </a:t>
            </a:r>
            <a:r>
              <a:rPr lang="pt-BR" sz="1300" dirty="0" err="1" smtClean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explicitude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Acabou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sendo utilizada não somente para 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pesquisa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, mas também 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prototipação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e construir 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sistemas em </a:t>
            </a:r>
            <a:r>
              <a:rPr lang="pt-BR" sz="1300" dirty="0" smtClean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produção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Números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, textos, funções, classes, módulos são todos </a:t>
            </a:r>
            <a:r>
              <a:rPr lang="pt-BR" sz="1300" b="1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OBJETOS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.</a:t>
            </a:r>
            <a:endParaRPr lang="pt-BR" sz="13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895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i="1" dirty="0" smtClean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Python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pic>
        <p:nvPicPr>
          <p:cNvPr id="7" name="Picture 4" descr="Resultado de imagem para python symbo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689" y="37904"/>
            <a:ext cx="1405069" cy="140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6231BC9B-F552-444A-A0E9-FFCBDF952CC0}"/>
              </a:ext>
            </a:extLst>
          </p:cNvPr>
          <p:cNvSpPr txBox="1"/>
          <p:nvPr/>
        </p:nvSpPr>
        <p:spPr>
          <a:xfrm>
            <a:off x="936052" y="1105942"/>
            <a:ext cx="7272911" cy="84747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Linguagem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compilada v.s. 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interpretada: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Interpretadores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irão rodar um programa linha a linha e executarão cada comando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.</a:t>
            </a:r>
            <a:endParaRPr lang="pt-BR" sz="13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55" y="1993143"/>
            <a:ext cx="3678650" cy="252564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772599" y="4652744"/>
            <a:ext cx="546902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45720" algn="just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r>
              <a:rPr lang="pt-BR" sz="1000" dirty="0">
                <a:hlinkClick r:id="rId4"/>
              </a:rPr>
              <a:t>https://medium.com/@astermanuelg/blurred-lines-is-ruby-an-interpreted-language-2d3d6bca3d37</a:t>
            </a:r>
            <a:endParaRPr kumimoji="0" lang="pt-BR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1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i="1" dirty="0" err="1" smtClean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NumPy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231BC9B-F552-444A-A0E9-FFCBDF952CC0}"/>
              </a:ext>
            </a:extLst>
          </p:cNvPr>
          <p:cNvSpPr txBox="1"/>
          <p:nvPr/>
        </p:nvSpPr>
        <p:spPr>
          <a:xfrm>
            <a:off x="936052" y="1105942"/>
            <a:ext cx="7272911" cy="3109634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err="1" smtClean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NumPy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é um acrônimo para </a:t>
            </a:r>
            <a:r>
              <a:rPr lang="pt-BR" sz="1300" i="1" dirty="0" err="1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Numerical</a:t>
            </a:r>
            <a:r>
              <a:rPr lang="pt-BR" sz="1300" i="1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300" i="1" dirty="0" smtClean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Python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É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um 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pacote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fundamental para análise de dados e computação científica (base do Pandas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).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Possibilita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 criação e operação de matrizes multidimensionais (</a:t>
            </a:r>
            <a:r>
              <a:rPr lang="pt-BR" sz="1300" i="1" dirty="0" err="1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ndarray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) de forma rápida e 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eficiente.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Possui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diversas 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ferramentas para leitura e escrita de dados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, além de possibilitar aplicações para álgebra linear e geração de números aleatórios.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3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pic>
        <p:nvPicPr>
          <p:cNvPr id="9" name="Picture 2" descr="Resultado de imagem para NumP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" t="10587" r="20189" b="12456"/>
          <a:stretch/>
        </p:blipFill>
        <p:spPr bwMode="auto">
          <a:xfrm>
            <a:off x="7442346" y="245051"/>
            <a:ext cx="1533234" cy="62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7616400" y="847719"/>
            <a:ext cx="1451098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45720" algn="just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r>
              <a:rPr lang="pt-BR" sz="1200" dirty="0">
                <a:solidFill>
                  <a:schemeClr val="bg2">
                    <a:lumMod val="75000"/>
                  </a:schemeClr>
                </a:solidFill>
                <a:latin typeface="Candara" pitchFamily="34" charset="0"/>
                <a:cs typeface="+mn-cs"/>
              </a:rPr>
              <a:t>https://numpy.org/</a:t>
            </a:r>
            <a:endParaRPr kumimoji="0" lang="pt-BR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Candara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64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i="1" dirty="0" err="1" smtClean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NumPy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231BC9B-F552-444A-A0E9-FFCBDF952CC0}"/>
              </a:ext>
            </a:extLst>
          </p:cNvPr>
          <p:cNvSpPr txBox="1"/>
          <p:nvPr/>
        </p:nvSpPr>
        <p:spPr>
          <a:xfrm>
            <a:off x="936052" y="1105942"/>
            <a:ext cx="7272911" cy="2209387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i="1" dirty="0" err="1" smtClean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Ndarray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(matriz </a:t>
            </a:r>
            <a:r>
              <a:rPr lang="pt-BR" sz="13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NumPy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)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É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um recipiente 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multidimensional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genérico para dados 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homogêneos.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Todos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os elementos precisam ser do 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mesmo </a:t>
            </a:r>
            <a:r>
              <a:rPr lang="pt-BR" sz="1300" dirty="0" smtClean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tipo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Todo </a:t>
            </a:r>
            <a:r>
              <a:rPr lang="pt-BR" sz="1300" i="1" dirty="0" err="1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Ndarray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possui seus elementos, dimensão e tipo (</a:t>
            </a:r>
            <a:r>
              <a:rPr lang="pt-BR" sz="1300" dirty="0" err="1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int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, </a:t>
            </a:r>
            <a:r>
              <a:rPr lang="pt-BR" sz="1300" dirty="0" err="1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float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, </a:t>
            </a:r>
            <a:r>
              <a:rPr lang="pt-BR" sz="1300" dirty="0" err="1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str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) 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3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pic>
        <p:nvPicPr>
          <p:cNvPr id="9" name="Picture 2" descr="Resultado de imagem para NumP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" t="10587" r="20189" b="12456"/>
          <a:stretch/>
        </p:blipFill>
        <p:spPr bwMode="auto">
          <a:xfrm>
            <a:off x="7442346" y="245051"/>
            <a:ext cx="1533234" cy="62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7616400" y="847719"/>
            <a:ext cx="1451098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45720" algn="just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r>
              <a:rPr lang="pt-BR" sz="1200" dirty="0">
                <a:solidFill>
                  <a:schemeClr val="bg2">
                    <a:lumMod val="75000"/>
                  </a:schemeClr>
                </a:solidFill>
                <a:latin typeface="Candara" pitchFamily="34" charset="0"/>
                <a:cs typeface="+mn-cs"/>
              </a:rPr>
              <a:t>https://numpy.org/</a:t>
            </a:r>
            <a:endParaRPr kumimoji="0" lang="pt-BR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Candara" pitchFamily="34" charset="0"/>
              <a:cs typeface="+mn-cs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986" y="3126143"/>
            <a:ext cx="4721986" cy="133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0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i="1" dirty="0" smtClean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Pandas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231BC9B-F552-444A-A0E9-FFCBDF952CC0}"/>
              </a:ext>
            </a:extLst>
          </p:cNvPr>
          <p:cNvSpPr txBox="1"/>
          <p:nvPr/>
        </p:nvSpPr>
        <p:spPr>
          <a:xfrm>
            <a:off x="936052" y="1476613"/>
            <a:ext cx="7272911" cy="160152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Pandas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é um acrônimo para 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Python Data </a:t>
            </a:r>
            <a:r>
              <a:rPr lang="pt-BR" sz="1300" dirty="0" err="1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Analysis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Library.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É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um 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pacote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poderoso e flexível para utilização em 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análise de </a:t>
            </a:r>
            <a:r>
              <a:rPr lang="pt-BR" sz="1300" dirty="0" smtClean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dados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Possibilita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 uso de dados advindos de bases de dados (bancos SQL, .</a:t>
            </a:r>
            <a:r>
              <a:rPr lang="pt-BR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csv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, .</a:t>
            </a:r>
            <a:r>
              <a:rPr lang="pt-BR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tsv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) para criação de objetos com linhas e colunas (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Serie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ou </a:t>
            </a:r>
            <a:r>
              <a:rPr lang="pt-BR" sz="1300" dirty="0" err="1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Dataframe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)</a:t>
            </a:r>
            <a:endParaRPr lang="pt-BR" sz="13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pic>
        <p:nvPicPr>
          <p:cNvPr id="7" name="Picture 4" descr="Resultado de imagem para pandas pyth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6" r="9057" b="11128"/>
          <a:stretch/>
        </p:blipFill>
        <p:spPr bwMode="auto">
          <a:xfrm>
            <a:off x="7066732" y="134269"/>
            <a:ext cx="1881556" cy="107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7066732" y="1227314"/>
            <a:ext cx="1962753" cy="4985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45720" algn="just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r>
              <a:rPr lang="pt-BR" sz="1200" dirty="0" smtClean="0">
                <a:solidFill>
                  <a:schemeClr val="bg2">
                    <a:lumMod val="75000"/>
                  </a:schemeClr>
                </a:solidFill>
                <a:latin typeface="Candara" pitchFamily="34" charset="0"/>
                <a:cs typeface="+mn-cs"/>
              </a:rPr>
              <a:t>https</a:t>
            </a:r>
            <a:r>
              <a:rPr lang="pt-BR" sz="1200" dirty="0">
                <a:solidFill>
                  <a:schemeClr val="bg2">
                    <a:lumMod val="75000"/>
                  </a:schemeClr>
                </a:solidFill>
                <a:latin typeface="Candara" pitchFamily="34" charset="0"/>
                <a:cs typeface="+mn-cs"/>
              </a:rPr>
              <a:t>://pandas.pydata.org/</a:t>
            </a:r>
          </a:p>
          <a:p>
            <a:pPr marR="45720" algn="just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endParaRPr kumimoji="0" lang="pt-BR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Candara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19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i="1" dirty="0" smtClean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Pandas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231BC9B-F552-444A-A0E9-FFCBDF952CC0}"/>
              </a:ext>
            </a:extLst>
          </p:cNvPr>
          <p:cNvSpPr txBox="1"/>
          <p:nvPr/>
        </p:nvSpPr>
        <p:spPr>
          <a:xfrm>
            <a:off x="936052" y="1476613"/>
            <a:ext cx="7272911" cy="205549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Series: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Uma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série no pandas é um 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dicionário ordenado de tamanho fixo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mapeado por índice que está relacionado aos 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valores.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Pode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ser criado por uma matriz </a:t>
            </a:r>
            <a:r>
              <a:rPr lang="pt-BR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NumPy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associada com 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rótulos de dados (índice)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3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pic>
        <p:nvPicPr>
          <p:cNvPr id="7" name="Picture 4" descr="Resultado de imagem para pandas pyth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6" r="9057" b="11128"/>
          <a:stretch/>
        </p:blipFill>
        <p:spPr bwMode="auto">
          <a:xfrm>
            <a:off x="7066732" y="134269"/>
            <a:ext cx="1881556" cy="107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7066732" y="1227314"/>
            <a:ext cx="1962753" cy="4985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45720" algn="just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r>
              <a:rPr lang="pt-BR" sz="1200" dirty="0" smtClean="0">
                <a:solidFill>
                  <a:schemeClr val="bg2">
                    <a:lumMod val="75000"/>
                  </a:schemeClr>
                </a:solidFill>
                <a:latin typeface="Candara" pitchFamily="34" charset="0"/>
                <a:cs typeface="+mn-cs"/>
              </a:rPr>
              <a:t>https</a:t>
            </a:r>
            <a:r>
              <a:rPr lang="pt-BR" sz="1200" dirty="0">
                <a:solidFill>
                  <a:schemeClr val="bg2">
                    <a:lumMod val="75000"/>
                  </a:schemeClr>
                </a:solidFill>
                <a:latin typeface="Candara" pitchFamily="34" charset="0"/>
                <a:cs typeface="+mn-cs"/>
              </a:rPr>
              <a:t>://pandas.pydata.org/</a:t>
            </a:r>
          </a:p>
          <a:p>
            <a:pPr marR="45720" algn="just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endParaRPr kumimoji="0" lang="pt-BR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Candara" pitchFamily="34" charset="0"/>
              <a:cs typeface="+mn-cs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5106" t="43133" r="55887"/>
          <a:stretch/>
        </p:blipFill>
        <p:spPr>
          <a:xfrm>
            <a:off x="2955547" y="3289240"/>
            <a:ext cx="2329962" cy="1328639"/>
          </a:xfrm>
          <a:prstGeom prst="rect">
            <a:avLst/>
          </a:prstGeom>
        </p:spPr>
      </p:pic>
      <p:cxnSp>
        <p:nvCxnSpPr>
          <p:cNvPr id="9" name="Conector de Seta Reta 8"/>
          <p:cNvCxnSpPr>
            <a:stCxn id="10" idx="1"/>
          </p:cNvCxnSpPr>
          <p:nvPr/>
        </p:nvCxnSpPr>
        <p:spPr>
          <a:xfrm flipH="1" flipV="1">
            <a:off x="3929253" y="3905810"/>
            <a:ext cx="1661744" cy="20148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590997" y="3961104"/>
            <a:ext cx="1714007" cy="2923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4572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</a:pP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Índices e dados</a:t>
            </a:r>
          </a:p>
        </p:txBody>
      </p:sp>
    </p:spTree>
    <p:extLst>
      <p:ext uri="{BB962C8B-B14F-4D97-AF65-F5344CB8AC3E}">
        <p14:creationId xmlns:p14="http://schemas.microsoft.com/office/powerpoint/2010/main" val="219937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i="1" dirty="0" smtClean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Pandas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231BC9B-F552-444A-A0E9-FFCBDF952CC0}"/>
              </a:ext>
            </a:extLst>
          </p:cNvPr>
          <p:cNvSpPr txBox="1"/>
          <p:nvPr/>
        </p:nvSpPr>
        <p:spPr>
          <a:xfrm>
            <a:off x="936052" y="1476613"/>
            <a:ext cx="7272911" cy="2809552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Dataframes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: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Os </a:t>
            </a:r>
            <a:r>
              <a:rPr lang="pt-BR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dataframes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são representados por uma 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estrutura tabular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contendo linhas e 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colunas.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Cada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coluna pode conter algum tipo específico de valor (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numérico, texto ou booleano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)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3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3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pic>
        <p:nvPicPr>
          <p:cNvPr id="7" name="Picture 4" descr="Resultado de imagem para pandas pyth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6" r="9057" b="11128"/>
          <a:stretch/>
        </p:blipFill>
        <p:spPr bwMode="auto">
          <a:xfrm>
            <a:off x="7066732" y="134269"/>
            <a:ext cx="1881556" cy="107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7066732" y="1227314"/>
            <a:ext cx="1962753" cy="4985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45720" algn="just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r>
              <a:rPr lang="pt-BR" sz="1200" dirty="0" smtClean="0">
                <a:solidFill>
                  <a:schemeClr val="bg2">
                    <a:lumMod val="75000"/>
                  </a:schemeClr>
                </a:solidFill>
                <a:latin typeface="Candara" pitchFamily="34" charset="0"/>
                <a:cs typeface="+mn-cs"/>
              </a:rPr>
              <a:t>https</a:t>
            </a:r>
            <a:r>
              <a:rPr lang="pt-BR" sz="1200" dirty="0">
                <a:solidFill>
                  <a:schemeClr val="bg2">
                    <a:lumMod val="75000"/>
                  </a:schemeClr>
                </a:solidFill>
                <a:latin typeface="Candara" pitchFamily="34" charset="0"/>
                <a:cs typeface="+mn-cs"/>
              </a:rPr>
              <a:t>://pandas.pydata.org/</a:t>
            </a:r>
          </a:p>
          <a:p>
            <a:pPr marR="45720" algn="just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endParaRPr kumimoji="0" lang="pt-BR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Candara" pitchFamily="34" charset="0"/>
              <a:cs typeface="+mn-cs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941" y="3268695"/>
            <a:ext cx="1836852" cy="15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i="1" dirty="0" smtClean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Uso do </a:t>
            </a:r>
            <a:r>
              <a:rPr lang="pt-BR" i="1" dirty="0" err="1" smtClean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Colab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231BC9B-F552-444A-A0E9-FFCBDF952CC0}"/>
              </a:ext>
            </a:extLst>
          </p:cNvPr>
          <p:cNvSpPr txBox="1"/>
          <p:nvPr/>
        </p:nvSpPr>
        <p:spPr>
          <a:xfrm>
            <a:off x="936052" y="1476613"/>
            <a:ext cx="7272911" cy="2209387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Para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acessar o </a:t>
            </a:r>
            <a:r>
              <a:rPr lang="pt-BR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colab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: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  <a:hlinkClick r:id="rId2"/>
              </a:rPr>
              <a:t>https://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  <a:hlinkClick r:id="rId2"/>
              </a:rPr>
              <a:t>colab.research.google.com/</a:t>
            </a:r>
            <a:endParaRPr lang="pt-BR" sz="13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Criar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um notebook novo: file – new notebook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3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3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3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621" y="2581306"/>
            <a:ext cx="3385771" cy="1951671"/>
          </a:xfrm>
          <a:prstGeom prst="rect">
            <a:avLst/>
          </a:prstGeom>
        </p:spPr>
      </p:pic>
      <p:cxnSp>
        <p:nvCxnSpPr>
          <p:cNvPr id="10" name="Conector de Seta Reta 9"/>
          <p:cNvCxnSpPr>
            <a:stCxn id="13" idx="3"/>
          </p:cNvCxnSpPr>
          <p:nvPr/>
        </p:nvCxnSpPr>
        <p:spPr>
          <a:xfrm flipV="1">
            <a:off x="2272483" y="2812435"/>
            <a:ext cx="1222131" cy="3483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430924" y="2601050"/>
            <a:ext cx="1841559" cy="4924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4572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</a:pP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Modificar o nome do arquivo</a:t>
            </a:r>
          </a:p>
        </p:txBody>
      </p:sp>
      <p:cxnSp>
        <p:nvCxnSpPr>
          <p:cNvPr id="14" name="Conector de Seta Reta 13"/>
          <p:cNvCxnSpPr>
            <a:stCxn id="15" idx="3"/>
          </p:cNvCxnSpPr>
          <p:nvPr/>
        </p:nvCxnSpPr>
        <p:spPr>
          <a:xfrm flipV="1">
            <a:off x="2375844" y="3533004"/>
            <a:ext cx="911469" cy="51900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767256" y="3805783"/>
            <a:ext cx="1608588" cy="4924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R="457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Adicionar bloco de código</a:t>
            </a:r>
          </a:p>
        </p:txBody>
      </p:sp>
      <p:cxnSp>
        <p:nvCxnSpPr>
          <p:cNvPr id="16" name="Conector de Seta Reta 15"/>
          <p:cNvCxnSpPr>
            <a:stCxn id="17" idx="1"/>
          </p:cNvCxnSpPr>
          <p:nvPr/>
        </p:nvCxnSpPr>
        <p:spPr>
          <a:xfrm flipH="1" flipV="1">
            <a:off x="4895901" y="3557306"/>
            <a:ext cx="946638" cy="36874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5842539" y="3679833"/>
            <a:ext cx="1535723" cy="4924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R="45720" indent="0" defTabSz="9144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</a:pP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Adicionar bloco de texto</a:t>
            </a:r>
          </a:p>
        </p:txBody>
      </p:sp>
    </p:spTree>
    <p:extLst>
      <p:ext uri="{BB962C8B-B14F-4D97-AF65-F5344CB8AC3E}">
        <p14:creationId xmlns:p14="http://schemas.microsoft.com/office/powerpoint/2010/main" val="356304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i="1" dirty="0" smtClean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Comandos básicos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231BC9B-F552-444A-A0E9-FFCBDF952CC0}"/>
              </a:ext>
            </a:extLst>
          </p:cNvPr>
          <p:cNvSpPr txBox="1"/>
          <p:nvPr/>
        </p:nvSpPr>
        <p:spPr>
          <a:xfrm>
            <a:off x="936052" y="1476613"/>
            <a:ext cx="7272911" cy="2209387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Adicionar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bloco: </a:t>
            </a:r>
            <a:r>
              <a:rPr lang="pt-BR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ctrl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+ M + 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B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Deletar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bloco: </a:t>
            </a:r>
            <a:r>
              <a:rPr lang="pt-BR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ctrl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+ M + 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Mudar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de código para texto: </a:t>
            </a:r>
            <a:r>
              <a:rPr lang="pt-BR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ctrl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+ M + 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Mudar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de texto para código: </a:t>
            </a:r>
            <a:r>
              <a:rPr lang="pt-BR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ctrl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+ M + 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Y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alt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Rodar </a:t>
            </a:r>
            <a:r>
              <a:rPr lang="pt-BR" alt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bloco de código: </a:t>
            </a:r>
            <a:r>
              <a:rPr lang="pt-BR" altLang="pt-BR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ctrl</a:t>
            </a:r>
            <a:r>
              <a:rPr lang="pt-BR" alt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+ Shift + </a:t>
            </a:r>
            <a:r>
              <a:rPr lang="pt-BR" altLang="pt-BR" sz="13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Enter</a:t>
            </a:r>
            <a:endParaRPr lang="pt-BR" altLang="pt-BR" sz="13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646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272" y="1989356"/>
            <a:ext cx="59574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Statistics for</a:t>
            </a:r>
          </a:p>
          <a:p>
            <a:pPr algn="ctr"/>
            <a:r>
              <a:rPr 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DATA SCIENCE</a:t>
            </a:r>
          </a:p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&amp;</a:t>
            </a:r>
            <a:r>
              <a:rPr lang="en-US" sz="3500" dirty="0" smtClean="0">
                <a:solidFill>
                  <a:srgbClr val="91A3AD"/>
                </a:solidFill>
                <a:latin typeface="Gotham HTF Medium"/>
                <a:cs typeface="Gotham HTF Medium"/>
              </a:rPr>
              <a:t> </a:t>
            </a:r>
            <a:r>
              <a:rPr lang="en-US" sz="3500" dirty="0" smtClean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MACHINE LEARNING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47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otham HTF Light" pitchFamily="50" charset="0"/>
                <a:cs typeface="Gotham HTF Light"/>
              </a:rPr>
              <a:t>OPERAÇÕES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BÁSICAS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8372E3A2-D4E5-4AF0-9F69-38FC59D3D9DE}"/>
              </a:ext>
            </a:extLst>
          </p:cNvPr>
          <p:cNvSpPr txBox="1"/>
          <p:nvPr/>
        </p:nvSpPr>
        <p:spPr>
          <a:xfrm>
            <a:off x="936052" y="970214"/>
            <a:ext cx="3456561" cy="386368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Soma: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Subtração: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Multiplicação: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Divisão: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Potência: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200" dirty="0" smtClean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Criação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de funções: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3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 lvl="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otham HTF Light" pitchFamily="50" charset="0"/>
              <a:ea typeface="+mn-ea"/>
              <a:cs typeface="Roboto Ligh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9149" r="8252"/>
          <a:stretch/>
        </p:blipFill>
        <p:spPr>
          <a:xfrm>
            <a:off x="2921874" y="809990"/>
            <a:ext cx="956443" cy="279760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874" y="3700597"/>
            <a:ext cx="2902004" cy="14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8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otham HTF Light" pitchFamily="50" charset="0"/>
                <a:cs typeface="Gotham HTF Light"/>
              </a:rPr>
              <a:t>OPERAÇÕES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BÁSICAS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8372E3A2-D4E5-4AF0-9F69-38FC59D3D9DE}"/>
              </a:ext>
            </a:extLst>
          </p:cNvPr>
          <p:cNvSpPr txBox="1"/>
          <p:nvPr/>
        </p:nvSpPr>
        <p:spPr>
          <a:xfrm>
            <a:off x="936052" y="1098017"/>
            <a:ext cx="3456561" cy="370422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Criação de </a:t>
            </a:r>
            <a:r>
              <a:rPr lang="pt-B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vetores/lista:</a:t>
            </a: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8110083-38BF-4ACE-B0F9-B2B15CD84364}"/>
              </a:ext>
            </a:extLst>
          </p:cNvPr>
          <p:cNvSpPr txBox="1"/>
          <p:nvPr/>
        </p:nvSpPr>
        <p:spPr>
          <a:xfrm>
            <a:off x="936052" y="2585626"/>
            <a:ext cx="3815336" cy="330283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Criação de vetores com números aleatórios: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632" y="991545"/>
            <a:ext cx="2177962" cy="152764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599" y="3022286"/>
            <a:ext cx="4506316" cy="81399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346" y="4043607"/>
            <a:ext cx="3950533" cy="7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3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otham HTF Light" pitchFamily="50" charset="0"/>
                <a:cs typeface="Gotham HTF Light"/>
              </a:rPr>
              <a:t>OPERAÇÕES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BÁSICAS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915C304-7DE3-4B44-8652-C59D54C59BFF}"/>
              </a:ext>
            </a:extLst>
          </p:cNvPr>
          <p:cNvSpPr txBox="1"/>
          <p:nvPr/>
        </p:nvSpPr>
        <p:spPr>
          <a:xfrm>
            <a:off x="936052" y="1449431"/>
            <a:ext cx="3456561" cy="330283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Operações com vetores: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641" y="2080309"/>
            <a:ext cx="2524125" cy="7143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641" y="3095279"/>
            <a:ext cx="25812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10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otham HTF Light" pitchFamily="50" charset="0"/>
                <a:cs typeface="Gotham HTF Light"/>
              </a:rPr>
              <a:t>OPERAÇÕES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BÁSICAS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8372E3A2-D4E5-4AF0-9F69-38FC59D3D9DE}"/>
              </a:ext>
            </a:extLst>
          </p:cNvPr>
          <p:cNvSpPr txBox="1"/>
          <p:nvPr/>
        </p:nvSpPr>
        <p:spPr>
          <a:xfrm>
            <a:off x="936052" y="1098017"/>
            <a:ext cx="3456561" cy="330283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Criação de matrizes: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8110083-38BF-4ACE-B0F9-B2B15CD84364}"/>
              </a:ext>
            </a:extLst>
          </p:cNvPr>
          <p:cNvSpPr txBox="1"/>
          <p:nvPr/>
        </p:nvSpPr>
        <p:spPr>
          <a:xfrm>
            <a:off x="936052" y="2585626"/>
            <a:ext cx="3815336" cy="330283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Criação de matrizes de números aleatórios: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912" y="1201621"/>
            <a:ext cx="2657475" cy="11334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011" y="3166439"/>
            <a:ext cx="25812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76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otham HTF Light" pitchFamily="50" charset="0"/>
                <a:cs typeface="Gotham HTF Light"/>
              </a:rPr>
              <a:t>OPERAÇÕES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BÁSICAS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915C304-7DE3-4B44-8652-C59D54C59BFF}"/>
              </a:ext>
            </a:extLst>
          </p:cNvPr>
          <p:cNvSpPr txBox="1"/>
          <p:nvPr/>
        </p:nvSpPr>
        <p:spPr>
          <a:xfrm>
            <a:off x="936052" y="1449431"/>
            <a:ext cx="3456561" cy="330283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Operações com matrizes: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94" y="2018560"/>
            <a:ext cx="2581275" cy="9429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468" y="2018560"/>
            <a:ext cx="2524125" cy="7905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110" y="3200381"/>
            <a:ext cx="26193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84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915C304-7DE3-4B44-8652-C59D54C59BFF}"/>
              </a:ext>
            </a:extLst>
          </p:cNvPr>
          <p:cNvSpPr txBox="1"/>
          <p:nvPr/>
        </p:nvSpPr>
        <p:spPr>
          <a:xfrm>
            <a:off x="936052" y="1946708"/>
            <a:ext cx="7272911" cy="264796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Criar 2 vetores: </a:t>
            </a:r>
            <a:r>
              <a:rPr lang="pt-BR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vetorA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(números de 1 a 20), </a:t>
            </a:r>
            <a:r>
              <a:rPr lang="pt-BR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vetorB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(números aleatórios entre 1 e 20).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Aplique a função criada nos vetores. O que ocorreu? Salve os resultados em novos vetores.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as matrizes </a:t>
            </a:r>
            <a:r>
              <a:rPr lang="pt-BR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matrixAB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(20,2) e </a:t>
            </a:r>
            <a:r>
              <a:rPr lang="pt-BR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matrixAB_norm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(20,2) utilizando os vetores criados anteriormente.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Aplique as operações “*” e </a:t>
            </a:r>
            <a:r>
              <a:rPr lang="pt-B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“</a:t>
            </a:r>
            <a:r>
              <a:rPr lang="pt-BR" sz="12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dot</a:t>
            </a:r>
            <a:r>
              <a:rPr lang="pt-B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”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nas matrizes. Quais os resultados obtidos?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45A8E519-8C6E-4820-A277-B472C909A9DA}"/>
              </a:ext>
            </a:extLst>
          </p:cNvPr>
          <p:cNvSpPr txBox="1"/>
          <p:nvPr/>
        </p:nvSpPr>
        <p:spPr>
          <a:xfrm>
            <a:off x="936052" y="1194086"/>
            <a:ext cx="7272911" cy="330283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Criar a seguinte função: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1927D084-CE6B-4715-8FF5-68A9A54AE0D6}"/>
              </a:ext>
            </a:extLst>
          </p:cNvPr>
          <p:cNvGrpSpPr/>
          <p:nvPr/>
        </p:nvGrpSpPr>
        <p:grpSpPr>
          <a:xfrm>
            <a:off x="3220112" y="971993"/>
            <a:ext cx="2539999" cy="774467"/>
            <a:chOff x="2371725" y="2153560"/>
            <a:chExt cx="2539999" cy="774467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BC403AA-D30C-4BB8-8AF4-D9A8EABAF1CD}"/>
                </a:ext>
              </a:extLst>
            </p:cNvPr>
            <p:cNvGrpSpPr/>
            <p:nvPr/>
          </p:nvGrpSpPr>
          <p:grpSpPr>
            <a:xfrm>
              <a:off x="2371725" y="2324538"/>
              <a:ext cx="1103312" cy="375360"/>
              <a:chOff x="2371725" y="2237195"/>
              <a:chExt cx="1103312" cy="375360"/>
            </a:xfrm>
          </p:grpSpPr>
          <p:sp>
            <p:nvSpPr>
              <p:cNvPr id="15" name="TextBox 3">
                <a:extLst>
                  <a:ext uri="{FF2B5EF4-FFF2-40B4-BE49-F238E27FC236}">
                    <a16:creationId xmlns:a16="http://schemas.microsoft.com/office/drawing/2014/main" id="{93FF7918-18C8-4F6F-883F-C00BD8B0DCFC}"/>
                  </a:ext>
                </a:extLst>
              </p:cNvPr>
              <p:cNvSpPr txBox="1"/>
              <p:nvPr/>
            </p:nvSpPr>
            <p:spPr>
              <a:xfrm>
                <a:off x="2371725" y="2237195"/>
                <a:ext cx="827087" cy="375360"/>
              </a:xfrm>
              <a:prstGeom prst="rect">
                <a:avLst/>
              </a:prstGeom>
              <a:noFill/>
            </p:spPr>
            <p:txBody>
              <a:bodyPr wrap="square" tIns="46800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  <a:spcAft>
                    <a:spcPts val="1200"/>
                  </a:spcAft>
                  <a:buClr>
                    <a:srgbClr val="ED145B"/>
                  </a:buClr>
                </a:pPr>
                <a:r>
                  <a:rPr lang="pt-BR" sz="14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Gotham HTF Medium" pitchFamily="50" charset="0"/>
                    <a:cs typeface="Roboto Light"/>
                  </a:rPr>
                  <a:t>𝑧𝑛𝑜𝑟𝑚</a:t>
                </a:r>
                <a:endParaRPr lang="pt-BR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otham HTF Medium" pitchFamily="50" charset="0"/>
                  <a:cs typeface="Roboto Light"/>
                </a:endParaRPr>
              </a:p>
            </p:txBody>
          </p:sp>
          <p:sp>
            <p:nvSpPr>
              <p:cNvPr id="16" name="TextBox 3">
                <a:extLst>
                  <a:ext uri="{FF2B5EF4-FFF2-40B4-BE49-F238E27FC236}">
                    <a16:creationId xmlns:a16="http://schemas.microsoft.com/office/drawing/2014/main" id="{BB526521-7DB0-4135-964A-3192D526F782}"/>
                  </a:ext>
                </a:extLst>
              </p:cNvPr>
              <p:cNvSpPr txBox="1"/>
              <p:nvPr/>
            </p:nvSpPr>
            <p:spPr>
              <a:xfrm>
                <a:off x="3198812" y="2282335"/>
                <a:ext cx="276225" cy="330220"/>
              </a:xfrm>
              <a:prstGeom prst="rect">
                <a:avLst/>
              </a:prstGeom>
              <a:noFill/>
            </p:spPr>
            <p:txBody>
              <a:bodyPr wrap="square" tIns="46800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  <a:spcAft>
                    <a:spcPts val="1200"/>
                  </a:spcAft>
                  <a:buClr>
                    <a:srgbClr val="ED145B"/>
                  </a:buClr>
                </a:pPr>
                <a:r>
                  <a:rPr lang="pt-BR" sz="12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Gotham HTF Medium" pitchFamily="50" charset="0"/>
                    <a:cs typeface="Roboto Light"/>
                  </a:rPr>
                  <a:t>=</a:t>
                </a:r>
              </a:p>
            </p:txBody>
          </p:sp>
        </p:grp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2D16E3A6-94E1-47F9-B9D8-00D32A8ACADB}"/>
                </a:ext>
              </a:extLst>
            </p:cNvPr>
            <p:cNvGrpSpPr/>
            <p:nvPr/>
          </p:nvGrpSpPr>
          <p:grpSpPr>
            <a:xfrm>
              <a:off x="3475037" y="2153560"/>
              <a:ext cx="1436687" cy="774467"/>
              <a:chOff x="3475037" y="2153560"/>
              <a:chExt cx="1436687" cy="774467"/>
            </a:xfrm>
          </p:grpSpPr>
          <p:sp>
            <p:nvSpPr>
              <p:cNvPr id="12" name="TextBox 3">
                <a:extLst>
                  <a:ext uri="{FF2B5EF4-FFF2-40B4-BE49-F238E27FC236}">
                    <a16:creationId xmlns:a16="http://schemas.microsoft.com/office/drawing/2014/main" id="{0FD1690F-F449-4345-9955-113C51E38B0D}"/>
                  </a:ext>
                </a:extLst>
              </p:cNvPr>
              <p:cNvSpPr txBox="1"/>
              <p:nvPr/>
            </p:nvSpPr>
            <p:spPr>
              <a:xfrm>
                <a:off x="3651249" y="2153560"/>
                <a:ext cx="1084262" cy="345416"/>
              </a:xfrm>
              <a:prstGeom prst="rect">
                <a:avLst/>
              </a:prstGeom>
              <a:noFill/>
            </p:spPr>
            <p:txBody>
              <a:bodyPr wrap="square" tIns="46800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  <a:spcAft>
                    <a:spcPts val="1200"/>
                  </a:spcAft>
                  <a:buClr>
                    <a:srgbClr val="ED145B"/>
                  </a:buClr>
                </a:pPr>
                <a:r>
                  <a:rPr lang="pt-BR" sz="12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Gotham HTF Medium" pitchFamily="50" charset="0"/>
                    <a:cs typeface="Roboto Light"/>
                  </a:rPr>
                  <a:t>𝑥 −min⁡(𝑥)</a:t>
                </a:r>
              </a:p>
            </p:txBody>
          </p:sp>
          <p:sp>
            <p:nvSpPr>
              <p:cNvPr id="13" name="TextBox 3">
                <a:extLst>
                  <a:ext uri="{FF2B5EF4-FFF2-40B4-BE49-F238E27FC236}">
                    <a16:creationId xmlns:a16="http://schemas.microsoft.com/office/drawing/2014/main" id="{AE5F6321-1196-4A82-BD82-41DFA0F1AB4B}"/>
                  </a:ext>
                </a:extLst>
              </p:cNvPr>
              <p:cNvSpPr txBox="1"/>
              <p:nvPr/>
            </p:nvSpPr>
            <p:spPr>
              <a:xfrm>
                <a:off x="3475037" y="2582611"/>
                <a:ext cx="1436687" cy="345416"/>
              </a:xfrm>
              <a:prstGeom prst="rect">
                <a:avLst/>
              </a:prstGeom>
              <a:noFill/>
            </p:spPr>
            <p:txBody>
              <a:bodyPr wrap="square" tIns="46800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  <a:spcAft>
                    <a:spcPts val="1200"/>
                  </a:spcAft>
                  <a:buClr>
                    <a:srgbClr val="ED145B"/>
                  </a:buClr>
                </a:pPr>
                <a:r>
                  <a:rPr lang="pt-BR" sz="12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Gotham HTF Medium" pitchFamily="50" charset="0"/>
                    <a:cs typeface="Roboto Light"/>
                  </a:rPr>
                  <a:t>max⁡(𝑥)−min⁡(𝑥)</a:t>
                </a:r>
              </a:p>
            </p:txBody>
          </p:sp>
          <p:cxnSp>
            <p:nvCxnSpPr>
              <p:cNvPr id="14" name="Straight Connector 39">
                <a:extLst>
                  <a:ext uri="{FF2B5EF4-FFF2-40B4-BE49-F238E27FC236}">
                    <a16:creationId xmlns:a16="http://schemas.microsoft.com/office/drawing/2014/main" id="{139DE36F-EE6D-4F8E-96C3-55069E9CFC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63143" y="2574925"/>
                <a:ext cx="1260474" cy="0"/>
              </a:xfrm>
              <a:prstGeom prst="line">
                <a:avLst/>
              </a:prstGeom>
              <a:ln w="9525">
                <a:solidFill>
                  <a:srgbClr val="ED145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40585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dirty="0" smtClean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Onde estudar mais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45A8E519-8C6E-4820-A277-B472C909A9DA}"/>
              </a:ext>
            </a:extLst>
          </p:cNvPr>
          <p:cNvSpPr txBox="1"/>
          <p:nvPr/>
        </p:nvSpPr>
        <p:spPr>
          <a:xfrm>
            <a:off x="936053" y="1194086"/>
            <a:ext cx="1060914" cy="370422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Livro:</a:t>
            </a: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52" y="1672232"/>
            <a:ext cx="2177154" cy="3088954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45A8E519-8C6E-4820-A277-B472C909A9DA}"/>
              </a:ext>
            </a:extLst>
          </p:cNvPr>
          <p:cNvSpPr txBox="1"/>
          <p:nvPr/>
        </p:nvSpPr>
        <p:spPr>
          <a:xfrm>
            <a:off x="4523824" y="1134749"/>
            <a:ext cx="3926493" cy="347896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Vídeos: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Introdução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ao </a:t>
            </a:r>
            <a:r>
              <a:rPr lang="pt-BR" sz="12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Colab</a:t>
            </a:r>
            <a:r>
              <a:rPr lang="pt-B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: </a:t>
            </a:r>
            <a:r>
              <a:rPr lang="pt-B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  <a:hlinkClick r:id="rId3"/>
              </a:rPr>
              <a:t>https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  <a:hlinkClick r:id="rId3"/>
              </a:rPr>
              <a:t>://</a:t>
            </a:r>
            <a:r>
              <a:rPr lang="pt-B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  <a:hlinkClick r:id="rId3"/>
              </a:rPr>
              <a:t>www.youtube.com/watch?v=inN8seMm7UI</a:t>
            </a: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Colab</a:t>
            </a:r>
            <a:r>
              <a:rPr lang="pt-B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GPU, </a:t>
            </a:r>
            <a:r>
              <a:rPr lang="pt-B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CPU: </a:t>
            </a:r>
            <a:r>
              <a:rPr lang="pt-B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  <a:hlinkClick r:id="rId4"/>
              </a:rPr>
              <a:t>https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  <a:hlinkClick r:id="rId4"/>
              </a:rPr>
              <a:t>://</a:t>
            </a:r>
            <a:r>
              <a:rPr lang="pt-B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  <a:hlinkClick r:id="rId4"/>
              </a:rPr>
              <a:t>youtu.be/tCYSce6l8gA?list=PLQY2H8rRoyvwLbzbnKJ59NkZvQAW9wLbx</a:t>
            </a: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Colab</a:t>
            </a:r>
            <a:r>
              <a:rPr lang="pt-B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GPU, CPU e Google </a:t>
            </a:r>
            <a:r>
              <a:rPr lang="pt-B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Drive: </a:t>
            </a:r>
            <a:r>
              <a:rPr lang="pt-B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  <a:hlinkClick r:id="rId5"/>
              </a:rPr>
              <a:t>https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  <a:hlinkClick r:id="rId5"/>
              </a:rPr>
              <a:t>://youtu.be/vVe648dJOdI</a:t>
            </a: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91282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18" y="3565559"/>
            <a:ext cx="815963" cy="219495"/>
          </a:xfrm>
          <a:prstGeom prst="rect">
            <a:avLst/>
          </a:prstGeom>
        </p:spPr>
      </p:pic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3996024"/>
            <a:ext cx="4686710" cy="55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lvl="0" algn="ctr">
              <a:lnSpc>
                <a:spcPct val="150000"/>
              </a:lnSpc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Copyright </a:t>
            </a: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©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2020 |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Professor Alcides C. Araújo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otham HTF Light" pitchFamily="50" charset="0"/>
              <a:ea typeface="ＭＳ Ｐゴシック" charset="0"/>
              <a:cs typeface="Roboto Light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Todos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os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direitos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reservados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.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Reprodução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ou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divulgação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total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ou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parcial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deste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documento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,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é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expressamente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proibido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sem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consentimento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formal,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por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escrito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, do professor/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autor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61309" y="2248511"/>
            <a:ext cx="48213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ED145B"/>
                </a:solidFill>
                <a:effectLst/>
                <a:uLnTx/>
                <a:uFillTx/>
                <a:latin typeface="Gotham HTF Medium" pitchFamily="50" charset="0"/>
                <a:ea typeface="+mn-ea"/>
                <a:cs typeface="Gotham HTF Light"/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281243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655" y="2215502"/>
            <a:ext cx="2648691" cy="71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4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1827C57-4C41-4B5A-B9FA-B7E60B1A410A}"/>
              </a:ext>
            </a:extLst>
          </p:cNvPr>
          <p:cNvSpPr/>
          <p:nvPr/>
        </p:nvSpPr>
        <p:spPr>
          <a:xfrm>
            <a:off x="6685668" y="2914536"/>
            <a:ext cx="1308565" cy="6208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93ABA1E-05E4-4A01-8CAC-1460E5B8252E}"/>
              </a:ext>
            </a:extLst>
          </p:cNvPr>
          <p:cNvSpPr/>
          <p:nvPr/>
        </p:nvSpPr>
        <p:spPr>
          <a:xfrm>
            <a:off x="1343378" y="1490133"/>
            <a:ext cx="1308565" cy="6208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D6E6704-DC54-4E9F-82A9-64A5D86289FC}"/>
              </a:ext>
            </a:extLst>
          </p:cNvPr>
          <p:cNvSpPr txBox="1">
            <a:spLocks/>
          </p:cNvSpPr>
          <p:nvPr/>
        </p:nvSpPr>
        <p:spPr>
          <a:xfrm>
            <a:off x="887104" y="692243"/>
            <a:ext cx="1308565" cy="333781"/>
          </a:xfrm>
          <a:prstGeom prst="rect">
            <a:avLst/>
          </a:prstGeom>
        </p:spPr>
        <p:txBody>
          <a:bodyPr anchor="b"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ED145B"/>
                </a:solidFill>
                <a:effectLst/>
                <a:uLnTx/>
                <a:uFillTx/>
                <a:latin typeface="Gotham HTF" pitchFamily="50" charset="0"/>
                <a:ea typeface="+mj-ea"/>
                <a:cs typeface="+mj-cs"/>
              </a:rPr>
              <a:t>AULA 2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E2E0951-2277-43D4-B24B-4E4AC5C88F5F}"/>
              </a:ext>
            </a:extLst>
          </p:cNvPr>
          <p:cNvGrpSpPr/>
          <p:nvPr/>
        </p:nvGrpSpPr>
        <p:grpSpPr>
          <a:xfrm>
            <a:off x="1149767" y="1622312"/>
            <a:ext cx="6844466" cy="2095462"/>
            <a:chOff x="1149767" y="1622312"/>
            <a:chExt cx="6844466" cy="2095462"/>
          </a:xfrm>
        </p:grpSpPr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D951EC44-B372-4041-9A8C-4E0B675621DC}"/>
                </a:ext>
              </a:extLst>
            </p:cNvPr>
            <p:cNvSpPr txBox="1"/>
            <p:nvPr/>
          </p:nvSpPr>
          <p:spPr>
            <a:xfrm>
              <a:off x="1149767" y="1622312"/>
              <a:ext cx="6844466" cy="766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1200"/>
                </a:spcAft>
              </a:pPr>
              <a:r>
                <a: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  <a:cs typeface="Gotham HTF Book"/>
                </a:rPr>
                <a:t>“Capacitar o aluno no entendimento de conceitos básicos de estatística e análise de dados.”</a:t>
              </a:r>
            </a:p>
          </p:txBody>
        </p:sp>
        <p:sp>
          <p:nvSpPr>
            <p:cNvPr id="5" name="TextBox 11">
              <a:extLst>
                <a:ext uri="{FF2B5EF4-FFF2-40B4-BE49-F238E27FC236}">
                  <a16:creationId xmlns:a16="http://schemas.microsoft.com/office/drawing/2014/main" id="{F0AA1CE5-0189-48DE-9F09-7F6260E1901A}"/>
                </a:ext>
              </a:extLst>
            </p:cNvPr>
            <p:cNvSpPr txBox="1"/>
            <p:nvPr/>
          </p:nvSpPr>
          <p:spPr>
            <a:xfrm>
              <a:off x="1149767" y="2591504"/>
              <a:ext cx="6844466" cy="1126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1200"/>
                </a:spcAft>
              </a:pPr>
              <a:r>
                <a: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HTF Light" pitchFamily="50" charset="0"/>
                  <a:cs typeface="Gotham HTF Book"/>
                </a:rPr>
                <a:t>“Preparar os alunos para entender e desempenhar conceitos futuros relacionados à Análise Exploratória de Dados e Machine Learning.”</a:t>
              </a:r>
            </a:p>
          </p:txBody>
        </p:sp>
      </p:grpSp>
      <p:sp>
        <p:nvSpPr>
          <p:cNvPr id="9" name="TextBox 11">
            <a:extLst>
              <a:ext uri="{FF2B5EF4-FFF2-40B4-BE49-F238E27FC236}">
                <a16:creationId xmlns:a16="http://schemas.microsoft.com/office/drawing/2014/main" id="{30219926-3C65-4889-9A03-AE1C39828586}"/>
              </a:ext>
            </a:extLst>
          </p:cNvPr>
          <p:cNvSpPr txBox="1"/>
          <p:nvPr/>
        </p:nvSpPr>
        <p:spPr>
          <a:xfrm>
            <a:off x="1149767" y="4246258"/>
            <a:ext cx="6844466" cy="301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Aft>
                <a:spcPts val="1200"/>
              </a:spcAft>
            </a:pPr>
            <a:r>
              <a:rPr lang="pt-BR" sz="1200" dirty="0">
                <a:solidFill>
                  <a:srgbClr val="ED145B"/>
                </a:solidFill>
                <a:latin typeface="Gotham HTF Light" pitchFamily="50" charset="0"/>
                <a:cs typeface="Gotham HTF Book"/>
              </a:rPr>
              <a:t>Alcides C. Araújo</a:t>
            </a:r>
          </a:p>
        </p:txBody>
      </p:sp>
    </p:spTree>
    <p:extLst>
      <p:ext uri="{BB962C8B-B14F-4D97-AF65-F5344CB8AC3E}">
        <p14:creationId xmlns:p14="http://schemas.microsoft.com/office/powerpoint/2010/main" val="87969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1162405" y="78719"/>
            <a:ext cx="6789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pt-B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Light"/>
              </a:rPr>
              <a:t>Fluxo geral projetos de </a:t>
            </a:r>
            <a:r>
              <a:rPr lang="pt-BR" sz="2800" i="1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Data Science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</a:t>
            </a:r>
            <a:r>
              <a:rPr lang="pt-B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Light"/>
              </a:rPr>
              <a:t>e </a:t>
            </a:r>
            <a:r>
              <a:rPr lang="pt-BR" sz="2800" i="1" dirty="0" err="1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Machine</a:t>
            </a:r>
            <a:r>
              <a:rPr lang="pt-BR" sz="2800" i="1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Learning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75" y="1146432"/>
            <a:ext cx="8266138" cy="3672865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 flipH="1">
            <a:off x="7476781" y="1146432"/>
            <a:ext cx="677006" cy="50529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78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NOTEBOOKS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Light"/>
              </a:rPr>
              <a:t> de Desenvolvimento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136" t="21161" r="6508"/>
          <a:stretch/>
        </p:blipFill>
        <p:spPr>
          <a:xfrm>
            <a:off x="2286865" y="2170281"/>
            <a:ext cx="3914239" cy="256059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2" descr="Resultado de imagem para data science notebook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0" t="13063" r="32274" b="8707"/>
          <a:stretch/>
        </p:blipFill>
        <p:spPr bwMode="auto">
          <a:xfrm>
            <a:off x="747220" y="1111054"/>
            <a:ext cx="1012416" cy="111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ultado de imagem para colab notebook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552" y="784790"/>
            <a:ext cx="2954252" cy="88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91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6231BC9B-F552-444A-A0E9-FFCBDF952CC0}"/>
              </a:ext>
            </a:extLst>
          </p:cNvPr>
          <p:cNvSpPr txBox="1"/>
          <p:nvPr/>
        </p:nvSpPr>
        <p:spPr>
          <a:xfrm>
            <a:off x="936052" y="1105942"/>
            <a:ext cx="7272911" cy="295574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Os primeiros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notebooks foram utilizados em ferramentas analíticas voltadas a academia, como o MATHEMATICA e o </a:t>
            </a:r>
            <a:r>
              <a:rPr lang="pt-BR" sz="13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MatLab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uso expandiu com os </a:t>
            </a:r>
            <a:r>
              <a:rPr lang="pt-BR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iPython`s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notebooks, muito utilizados pela comunidade de </a:t>
            </a:r>
            <a:r>
              <a:rPr lang="pt-BR" sz="1300" i="1" dirty="0" smtClean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Python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Atualmente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existem diversos tipo de notebooks: </a:t>
            </a:r>
            <a:r>
              <a:rPr lang="pt-BR" sz="1300" b="1" i="1" dirty="0" err="1">
                <a:solidFill>
                  <a:srgbClr val="00B0F0"/>
                </a:solidFill>
                <a:latin typeface="Gotham HTF Light" pitchFamily="50" charset="0"/>
                <a:cs typeface="Roboto Light"/>
              </a:rPr>
              <a:t>Jupyter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(sucessor do </a:t>
            </a:r>
            <a:r>
              <a:rPr lang="pt-BR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iPython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), R </a:t>
            </a:r>
            <a:r>
              <a:rPr lang="pt-BR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Markdown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, Apache Zeppelin e </a:t>
            </a:r>
            <a:r>
              <a:rPr lang="pt-BR" sz="1300" b="1" dirty="0">
                <a:solidFill>
                  <a:schemeClr val="accent6">
                    <a:lumMod val="75000"/>
                  </a:schemeClr>
                </a:solidFill>
                <a:latin typeface="Gotham HTF Light" pitchFamily="50" charset="0"/>
                <a:cs typeface="Roboto Light"/>
              </a:rPr>
              <a:t>Google </a:t>
            </a:r>
            <a:r>
              <a:rPr lang="pt-BR" sz="1300" b="1" dirty="0" err="1" smtClean="0">
                <a:solidFill>
                  <a:schemeClr val="accent6">
                    <a:lumMod val="75000"/>
                  </a:schemeClr>
                </a:solidFill>
                <a:latin typeface="Gotham HTF Light" pitchFamily="50" charset="0"/>
                <a:cs typeface="Roboto Light"/>
              </a:rPr>
              <a:t>Colaboratory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Estes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notebooks possibilitam o uso de vários </a:t>
            </a:r>
            <a:r>
              <a:rPr lang="pt-BR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kernels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que possibilitam a programação em várias linguagens como: </a:t>
            </a:r>
            <a:r>
              <a:rPr lang="pt-BR" sz="1300" i="1" dirty="0" smtClean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Python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,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R, Scala, Julia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...</a:t>
            </a:r>
            <a:endParaRPr lang="pt-BR" sz="13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dirty="0" smtClean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História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99750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6231BC9B-F552-444A-A0E9-FFCBDF952CC0}"/>
              </a:ext>
            </a:extLst>
          </p:cNvPr>
          <p:cNvSpPr txBox="1"/>
          <p:nvPr/>
        </p:nvSpPr>
        <p:spPr>
          <a:xfrm>
            <a:off x="936052" y="1105942"/>
            <a:ext cx="7272911" cy="3109634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Os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primeiros notebooks foram utilizados para documentação de pesquisa. Qualquer pesquisador poderia replicar os resultados de uma pesquisa simplesmente aplicando o código nos mesmos dados 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fonte.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Desta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forma, os notebooks fornecem um ambiente para exploração, colaboração e visualização de 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resultados.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Podem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ser utilizados em ambientes de computação 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distribuída.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Além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de ser fácil o compartilhamento (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Google Drive, </a:t>
            </a:r>
            <a:r>
              <a:rPr lang="pt-BR" sz="1300" dirty="0" err="1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Github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, </a:t>
            </a:r>
            <a:r>
              <a:rPr lang="pt-BR" sz="1300" dirty="0" err="1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Gitlab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)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3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dirty="0" smtClean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são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34522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dirty="0" smtClean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são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76" y="1067913"/>
            <a:ext cx="5706858" cy="3693668"/>
          </a:xfrm>
          <a:prstGeom prst="rect">
            <a:avLst/>
          </a:prstGeom>
        </p:spPr>
      </p:pic>
      <p:cxnSp>
        <p:nvCxnSpPr>
          <p:cNvPr id="5" name="Conector de Seta Reta 4"/>
          <p:cNvCxnSpPr>
            <a:stCxn id="6" idx="0"/>
          </p:cNvCxnSpPr>
          <p:nvPr/>
        </p:nvCxnSpPr>
        <p:spPr>
          <a:xfrm flipH="1" flipV="1">
            <a:off x="4097218" y="3102878"/>
            <a:ext cx="1214144" cy="72096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4642337" y="3823846"/>
            <a:ext cx="1338049" cy="4924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4572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</a:pP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Código e Visualização</a:t>
            </a:r>
          </a:p>
        </p:txBody>
      </p:sp>
      <p:cxnSp>
        <p:nvCxnSpPr>
          <p:cNvPr id="10" name="Conector de Seta Reta 9"/>
          <p:cNvCxnSpPr>
            <a:stCxn id="11" idx="0"/>
          </p:cNvCxnSpPr>
          <p:nvPr/>
        </p:nvCxnSpPr>
        <p:spPr>
          <a:xfrm flipH="1" flipV="1">
            <a:off x="6189785" y="1404952"/>
            <a:ext cx="1129558" cy="72096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6734907" y="2125920"/>
            <a:ext cx="1168872" cy="4924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R="45720" algn="ctr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Texto explicativo</a:t>
            </a:r>
          </a:p>
        </p:txBody>
      </p:sp>
    </p:spTree>
    <p:extLst>
      <p:ext uri="{BB962C8B-B14F-4D97-AF65-F5344CB8AC3E}">
        <p14:creationId xmlns:p14="http://schemas.microsoft.com/office/powerpoint/2010/main" val="273270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6231BC9B-F552-444A-A0E9-FFCBDF952CC0}"/>
              </a:ext>
            </a:extLst>
          </p:cNvPr>
          <p:cNvSpPr txBox="1"/>
          <p:nvPr/>
        </p:nvSpPr>
        <p:spPr>
          <a:xfrm>
            <a:off x="936052" y="1105942"/>
            <a:ext cx="7272911" cy="386368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Um 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notebook um foco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. O notebook ao ser compartilhado precisa ser voltado para um único objetivo específico. Por exemplo, voltado para exploração de dados ou voltado para um algoritmo de 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classificação.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código precisa estar explícito. 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Evitar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criar linhas de códigos muito 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grandes.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Códigos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apresentados em 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módulos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. Por exemplo, um bloco para importação dos pacotes, outro para carregar os dados, outro para alguma </a:t>
            </a: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análise.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Manter 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 código 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limpo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e as variáveis criadas de forma </a:t>
            </a:r>
            <a:r>
              <a:rPr lang="pt-BR" sz="13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explícita</a:t>
            </a: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(fácil de serem interpretadas)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3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3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3" name="TextBox 59">
            <a:extLst>
              <a:ext uri="{FF2B5EF4-FFF2-40B4-BE49-F238E27FC236}">
                <a16:creationId xmlns:a16="http://schemas.microsoft.com/office/drawing/2014/main" id="{5E62F1C4-57E2-44A8-89E6-EE6E671853F2}"/>
              </a:ext>
            </a:extLst>
          </p:cNvPr>
          <p:cNvSpPr txBox="1"/>
          <p:nvPr/>
        </p:nvSpPr>
        <p:spPr>
          <a:xfrm>
            <a:off x="936052" y="555773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Light"/>
              </a:rPr>
              <a:t>Boas práticas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690585" y="4222409"/>
            <a:ext cx="4130629" cy="53245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45720" algn="just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R: </a:t>
            </a:r>
            <a:r>
              <a:rPr lang="pt-BR" sz="1300" dirty="0">
                <a:hlinkClick r:id="rId2"/>
              </a:rPr>
              <a:t>https://style.tidyverse.org/</a:t>
            </a:r>
            <a:endParaRPr kumimoji="0" lang="pt-BR" sz="13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ndara" pitchFamily="34" charset="0"/>
            </a:endParaRPr>
          </a:p>
          <a:p>
            <a:pPr marR="45720" algn="just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r>
              <a:rPr lang="pt-B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Python: </a:t>
            </a:r>
            <a:r>
              <a:rPr lang="pt-BR" sz="1300" dirty="0">
                <a:hlinkClick r:id="rId3"/>
              </a:rPr>
              <a:t>https://www.python.org/dev/peps/pep-0008/</a:t>
            </a:r>
            <a:endParaRPr kumimoji="0" lang="pt-BR" sz="13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47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u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ágina em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1001</Words>
  <Application>Microsoft Office PowerPoint</Application>
  <PresentationFormat>Personalizar</PresentationFormat>
  <Paragraphs>124</Paragraphs>
  <Slides>28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28</vt:i4>
      </vt:variant>
    </vt:vector>
  </HeadingPairs>
  <TitlesOfParts>
    <vt:vector size="43" baseType="lpstr">
      <vt:lpstr>Calibri</vt:lpstr>
      <vt:lpstr>Gotham HTF Light</vt:lpstr>
      <vt:lpstr>Arial</vt:lpstr>
      <vt:lpstr>Roboto Light</vt:lpstr>
      <vt:lpstr>Gotham HTF Book</vt:lpstr>
      <vt:lpstr>Wingdings 2</vt:lpstr>
      <vt:lpstr>Gotham HTF Medium</vt:lpstr>
      <vt:lpstr>ＭＳ Ｐゴシック</vt:lpstr>
      <vt:lpstr>Gotham HTF</vt:lpstr>
      <vt:lpstr>Candara</vt:lpstr>
      <vt:lpstr>Calibri Light</vt:lpstr>
      <vt:lpstr>Office Theme</vt:lpstr>
      <vt:lpstr>Titulo</vt:lpstr>
      <vt:lpstr>Página em Branco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Neto Alcides</cp:lastModifiedBy>
  <cp:revision>86</cp:revision>
  <dcterms:created xsi:type="dcterms:W3CDTF">2019-02-15T12:16:11Z</dcterms:created>
  <dcterms:modified xsi:type="dcterms:W3CDTF">2021-03-10T12:34:52Z</dcterms:modified>
</cp:coreProperties>
</file>